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342" r:id="rId2"/>
    <p:sldId id="393" r:id="rId3"/>
    <p:sldId id="394" r:id="rId4"/>
    <p:sldId id="39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4" autoAdjust="0"/>
    <p:restoredTop sz="94694"/>
  </p:normalViewPr>
  <p:slideViewPr>
    <p:cSldViewPr snapToGrid="0">
      <p:cViewPr varScale="1">
        <p:scale>
          <a:sx n="78" d="100"/>
          <a:sy n="78" d="100"/>
        </p:scale>
        <p:origin x="86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3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2E0E7-21CF-4064-8D04-5E00EA6B0CF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D28FE-83C6-4C32-95DB-B8A1D119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19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D28FE-83C6-4C32-95DB-B8A1D11958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8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24E4D-41BF-3DAA-270C-5B7F17806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7A97EF-9D49-F07B-3634-625E38402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58BB2-17F0-FE97-DC7C-4FE3AC16D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B666-360E-784A-8CC1-715F32FC664F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215A5-C05F-2988-0FFB-E23960D6A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DD7A8-3AAD-D188-19A4-AA6D64F7D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B680-FC6C-7B4F-A888-222FEB76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0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59303-0196-898E-8C4E-021D839D7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9DD9F9-3992-D7B1-7CF9-CA5AF2DDD1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C0458-E6C9-0EBE-CAFD-1C9B14109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B666-360E-784A-8CC1-715F32FC664F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B5027-1726-A334-2A45-502F5B9FB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7D348-80B4-572F-6511-457701B0F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B680-FC6C-7B4F-A888-222FEB76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02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F08427-354E-63AC-BA2F-0D2A2EA5DF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ADFFF-AC3B-BF47-D86F-3631BF4E2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18ECF-1C6A-457E-A4F2-3A20354D0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B666-360E-784A-8CC1-715F32FC664F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28A70-D733-01B0-7B6C-ACB1CCBF5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06259-E7C6-B9F2-B193-F548BF3F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B680-FC6C-7B4F-A888-222FEB76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6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1EB8-557B-C8DF-A0AC-836A4E96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CE9F1-51AE-8627-346D-6EEAF1677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4FE16-4B63-1DAF-9A86-9E3F38B4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B666-360E-784A-8CC1-715F32FC664F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7FE59-E9CA-6FC7-8E89-3392051AF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DF92B-BDC4-1E0C-BA68-DC1D8D496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B680-FC6C-7B4F-A888-222FEB76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2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1FCCE-C624-EE88-4417-3E4F64C42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79FA6-40A4-DED7-B1D6-1AA10F9C7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C5F83-A89E-CA40-74C9-822C09C4F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B666-360E-784A-8CC1-715F32FC664F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36A49-4D26-9E48-4416-9A3FFDE6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4CBB7-D0F7-EC0B-B3B6-AD325C464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B680-FC6C-7B4F-A888-222FEB76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389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0716A-1DCB-A45D-8207-B150D2996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95C56-D418-6311-C14D-7EDB05973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F1898-A2F2-A221-11BE-9E0177C2C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1C18F4-7DF3-2DF1-B0EA-AAD9430B1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B666-360E-784A-8CC1-715F32FC664F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70EE5B-24EF-40D0-CC8B-1FF272594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6322D-691D-FF42-F4A4-DE87C7A8A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B680-FC6C-7B4F-A888-222FEB76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9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7D3D-40CE-3166-E00C-AD5104401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361F21-A4BD-9C33-BCF7-582F7CC19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383D00-F65A-288F-2CF4-4C3386717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D4409-D494-7099-EAF2-B28D6BE073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A53F9A-DDDB-F9B2-D301-9840576153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86CF86-FB85-B42A-3F46-33E83892E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B666-360E-784A-8CC1-715F32FC664F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DF807F-C680-23FC-963C-07D2B4B72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32FF4A-4917-9C5D-FD48-0BAB33C39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B680-FC6C-7B4F-A888-222FEB76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4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AAB93-DCA5-5224-43D0-8909BF582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653899-3A71-EF43-7193-E76E38AD3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B666-360E-784A-8CC1-715F32FC664F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34031-F8BB-7540-E93A-5E0266648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7D5918-A477-416F-EE58-E75F25D98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B680-FC6C-7B4F-A888-222FEB76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4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D890E5-0113-9F5B-8F41-F1543923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B666-360E-784A-8CC1-715F32FC664F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4EB6F-1D56-AFBB-D660-F739C3374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DCCBF-EF55-4E65-E30D-697F3F101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B680-FC6C-7B4F-A888-222FEB76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20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DE8F6-66AC-2B7C-A5A4-45932BEA5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722D6-A4D9-C4E6-C14C-875E45680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34EEA8-2E2F-2A09-02E9-25E500481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F8206-5C3A-271D-A403-CF68E2C14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B666-360E-784A-8CC1-715F32FC664F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916D3-DAA5-664C-FC32-DFD005287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373B9C-7FDE-EC5B-5BB0-3245DE528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B680-FC6C-7B4F-A888-222FEB76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64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55B7C-D992-5B92-B97B-05C9762CA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07223D-E976-B2BB-DAE0-8B8C9B5C65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9BE276-66CB-13D8-A93A-71BD6DB8C0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CA5254-1BD2-D779-052C-83A6600AD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B666-360E-784A-8CC1-715F32FC664F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956AE-E3E8-A79E-A8DD-441B12FE9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18740D-26FD-E45D-1BC1-3511E8ECD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B680-FC6C-7B4F-A888-222FEB76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75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074FE1-C3AB-B362-4B7A-F22A33C4B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246309-2A9F-622D-6FB1-9F6E40DFE3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F5005-1766-64A2-733C-8EFF4C9764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6B666-360E-784A-8CC1-715F32FC664F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B807B-27C6-A452-237F-36BEAC2185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4B6CD-5A7E-2911-89D6-ECA2B44DD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9B680-FC6C-7B4F-A888-222FEB76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67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B1092D-05FC-C2CF-80BC-DCA9FB796F36}"/>
              </a:ext>
            </a:extLst>
          </p:cNvPr>
          <p:cNvSpPr txBox="1"/>
          <p:nvPr/>
        </p:nvSpPr>
        <p:spPr>
          <a:xfrm>
            <a:off x="4195985" y="814613"/>
            <a:ext cx="749727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2" indent="-342900" algn="ctr"/>
            <a:r>
              <a:rPr lang="en-US" sz="6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Talk Title</a:t>
            </a:r>
          </a:p>
          <a:p>
            <a:pPr marL="342900" lvl="2" indent="-342900" algn="ctr"/>
            <a:endParaRPr lang="en-US" sz="6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2" indent="-342900" algn="ctr"/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 Name</a:t>
            </a:r>
          </a:p>
          <a:p>
            <a:pPr marL="342900" lvl="2" indent="-342900" algn="ctr"/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en-US" sz="6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61534DB-0ED8-919F-2C30-FCA0904E35FE}"/>
              </a:ext>
            </a:extLst>
          </p:cNvPr>
          <p:cNvGrpSpPr/>
          <p:nvPr/>
        </p:nvGrpSpPr>
        <p:grpSpPr>
          <a:xfrm>
            <a:off x="1" y="-20884"/>
            <a:ext cx="3725965" cy="6878884"/>
            <a:chOff x="1" y="-20884"/>
            <a:chExt cx="3725965" cy="687888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556801B-762D-4D5A-B514-724B178D1E82}"/>
                </a:ext>
              </a:extLst>
            </p:cNvPr>
            <p:cNvSpPr/>
            <p:nvPr/>
          </p:nvSpPr>
          <p:spPr>
            <a:xfrm>
              <a:off x="1" y="-20884"/>
              <a:ext cx="3725965" cy="6878884"/>
            </a:xfrm>
            <a:prstGeom prst="rect">
              <a:avLst/>
            </a:prstGeom>
            <a:solidFill>
              <a:schemeClr val="tx1">
                <a:lumMod val="50000"/>
                <a:lumOff val="50000"/>
                <a:alpha val="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noFill/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661DE7A-6B60-01B5-1B31-AD941EEE2D78}"/>
                </a:ext>
              </a:extLst>
            </p:cNvPr>
            <p:cNvSpPr/>
            <p:nvPr/>
          </p:nvSpPr>
          <p:spPr>
            <a:xfrm>
              <a:off x="71263" y="2336393"/>
              <a:ext cx="3609052" cy="21852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743200" algn="ctr"/>
                  <a:tab pos="5486400" algn="r"/>
                  <a:tab pos="2971800" algn="l"/>
                  <a:tab pos="5486400" algn="r"/>
                </a:tabLst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3F3F3F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+mn-cs"/>
                </a:rPr>
                <a:t>Rustbelt Center for AIDS Research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743200" algn="ctr"/>
                  <a:tab pos="5486400" algn="r"/>
                  <a:tab pos="2743200" algn="ctr"/>
                  <a:tab pos="2971800" algn="l"/>
                  <a:tab pos="5486400" algn="r"/>
                </a:tabLst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3F3F3F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+mn-cs"/>
                </a:rPr>
                <a:t>Case Western Reserve University/University Hospitals Cleveland Medical Center</a:t>
              </a: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743200" algn="ctr"/>
                  <a:tab pos="5486400" algn="r"/>
                  <a:tab pos="2743200" algn="ctr"/>
                  <a:tab pos="2971800" algn="l"/>
                  <a:tab pos="5486400" algn="r"/>
                </a:tabLst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3F3F3F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+mn-cs"/>
                </a:rPr>
                <a:t>University of Pittsburgh</a:t>
              </a:r>
            </a:p>
          </p:txBody>
        </p:sp>
        <p:pic>
          <p:nvPicPr>
            <p:cNvPr id="9" name="Picture 8" descr="Logo, company name&#10;&#10;Description automatically generated">
              <a:extLst>
                <a:ext uri="{FF2B5EF4-FFF2-40B4-BE49-F238E27FC236}">
                  <a16:creationId xmlns:a16="http://schemas.microsoft.com/office/drawing/2014/main" id="{E909886E-F39B-2CF5-51B8-51893826AC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7244" y="426494"/>
              <a:ext cx="1005840" cy="108305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8508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7091FEF-DAC7-76AE-132D-6894C96912AD}"/>
              </a:ext>
            </a:extLst>
          </p:cNvPr>
          <p:cNvGrpSpPr/>
          <p:nvPr/>
        </p:nvGrpSpPr>
        <p:grpSpPr>
          <a:xfrm>
            <a:off x="0" y="10242"/>
            <a:ext cx="12192001" cy="1181819"/>
            <a:chOff x="0" y="10242"/>
            <a:chExt cx="12192001" cy="118181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050BF1B-D68D-639D-989B-0ACB0CBAAD41}"/>
                </a:ext>
              </a:extLst>
            </p:cNvPr>
            <p:cNvSpPr/>
            <p:nvPr/>
          </p:nvSpPr>
          <p:spPr>
            <a:xfrm>
              <a:off x="0" y="10242"/>
              <a:ext cx="12192000" cy="1181819"/>
            </a:xfrm>
            <a:prstGeom prst="rect">
              <a:avLst/>
            </a:prstGeom>
            <a:solidFill>
              <a:schemeClr val="tx1">
                <a:lumMod val="50000"/>
                <a:lumOff val="50000"/>
                <a:alpha val="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noFill/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BAB18ED-3FC2-93D2-7254-95AF990AD052}"/>
                </a:ext>
              </a:extLst>
            </p:cNvPr>
            <p:cNvSpPr/>
            <p:nvPr/>
          </p:nvSpPr>
          <p:spPr>
            <a:xfrm>
              <a:off x="1478845" y="199716"/>
              <a:ext cx="1071315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743200" algn="ctr"/>
                  <a:tab pos="5486400" algn="r"/>
                  <a:tab pos="2971800" algn="l"/>
                  <a:tab pos="5486400" algn="r"/>
                </a:tabLst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+mn-cs"/>
                </a:rPr>
                <a:t>Community Slide</a:t>
              </a:r>
              <a:endPara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pic>
          <p:nvPicPr>
            <p:cNvPr id="10" name="Picture 9" descr="Logo, company name&#10;&#10;Description automatically generated">
              <a:extLst>
                <a:ext uri="{FF2B5EF4-FFF2-40B4-BE49-F238E27FC236}">
                  <a16:creationId xmlns:a16="http://schemas.microsoft.com/office/drawing/2014/main" id="{5FCB34BC-4E0E-BC5F-11DA-03CC96C4F9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175" y="64638"/>
              <a:ext cx="1005840" cy="1083057"/>
            </a:xfrm>
            <a:prstGeom prst="rect">
              <a:avLst/>
            </a:prstGeom>
            <a:noFill/>
          </p:spPr>
        </p:pic>
      </p:grpSp>
      <p:sp>
        <p:nvSpPr>
          <p:cNvPr id="4" name="Subtitle 2">
            <a:extLst>
              <a:ext uri="{FF2B5EF4-FFF2-40B4-BE49-F238E27FC236}">
                <a16:creationId xmlns:a16="http://schemas.microsoft.com/office/drawing/2014/main" id="{07FFD4F7-F257-D3D0-8795-D352A992B9ED}"/>
              </a:ext>
            </a:extLst>
          </p:cNvPr>
          <p:cNvSpPr txBox="1">
            <a:spLocks/>
          </p:cNvSpPr>
          <p:nvPr/>
        </p:nvSpPr>
        <p:spPr>
          <a:xfrm>
            <a:off x="250785" y="1337169"/>
            <a:ext cx="11690430" cy="51443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fontAlgn="auto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auto">
              <a:spcBef>
                <a:spcPts val="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Key question: 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…….?</a:t>
            </a:r>
            <a:endParaRPr lang="en-US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auto">
              <a:spcBef>
                <a:spcPts val="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Key finding: 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……..</a:t>
            </a:r>
          </a:p>
          <a:p>
            <a:pPr marL="457200" indent="-457200" fontAlgn="auto">
              <a:spcBef>
                <a:spcPts val="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Why should we be excited about this? 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</a:t>
            </a:r>
            <a:endParaRPr lang="en-US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auto">
              <a:spcBef>
                <a:spcPts val="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can this potentially improve the management of HIV? 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……..</a:t>
            </a:r>
          </a:p>
          <a:p>
            <a:pPr marL="457200" indent="-457200" fontAlgn="auto">
              <a:spcBef>
                <a:spcPts val="0"/>
              </a:spcBef>
              <a:spcAft>
                <a:spcPts val="6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has the Rustbelt CFAR Contributed to the Research? 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</a:t>
            </a:r>
          </a:p>
        </p:txBody>
      </p:sp>
    </p:spTree>
    <p:extLst>
      <p:ext uri="{BB962C8B-B14F-4D97-AF65-F5344CB8AC3E}">
        <p14:creationId xmlns:p14="http://schemas.microsoft.com/office/powerpoint/2010/main" val="3079242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7091FEF-DAC7-76AE-132D-6894C96912AD}"/>
              </a:ext>
            </a:extLst>
          </p:cNvPr>
          <p:cNvGrpSpPr/>
          <p:nvPr/>
        </p:nvGrpSpPr>
        <p:grpSpPr>
          <a:xfrm>
            <a:off x="0" y="10242"/>
            <a:ext cx="12192001" cy="1181819"/>
            <a:chOff x="0" y="10242"/>
            <a:chExt cx="12192001" cy="118181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050BF1B-D68D-639D-989B-0ACB0CBAAD41}"/>
                </a:ext>
              </a:extLst>
            </p:cNvPr>
            <p:cNvSpPr/>
            <p:nvPr/>
          </p:nvSpPr>
          <p:spPr>
            <a:xfrm>
              <a:off x="0" y="10242"/>
              <a:ext cx="12192000" cy="1181819"/>
            </a:xfrm>
            <a:prstGeom prst="rect">
              <a:avLst/>
            </a:prstGeom>
            <a:solidFill>
              <a:schemeClr val="tx1">
                <a:lumMod val="50000"/>
                <a:lumOff val="50000"/>
                <a:alpha val="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noFill/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BAB18ED-3FC2-93D2-7254-95AF990AD052}"/>
                </a:ext>
              </a:extLst>
            </p:cNvPr>
            <p:cNvSpPr/>
            <p:nvPr/>
          </p:nvSpPr>
          <p:spPr>
            <a:xfrm>
              <a:off x="1478845" y="199716"/>
              <a:ext cx="1071315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743200" algn="ctr"/>
                  <a:tab pos="5486400" algn="r"/>
                  <a:tab pos="2971800" algn="l"/>
                  <a:tab pos="5486400" algn="r"/>
                </a:tabLst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+mn-cs"/>
                </a:rPr>
                <a:t>Slide Title</a:t>
              </a: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pic>
          <p:nvPicPr>
            <p:cNvPr id="10" name="Picture 9" descr="Logo, company name&#10;&#10;Description automatically generated">
              <a:extLst>
                <a:ext uri="{FF2B5EF4-FFF2-40B4-BE49-F238E27FC236}">
                  <a16:creationId xmlns:a16="http://schemas.microsoft.com/office/drawing/2014/main" id="{5FCB34BC-4E0E-BC5F-11DA-03CC96C4F9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175" y="64638"/>
              <a:ext cx="1005840" cy="108305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466981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7091FEF-DAC7-76AE-132D-6894C96912AD}"/>
              </a:ext>
            </a:extLst>
          </p:cNvPr>
          <p:cNvGrpSpPr/>
          <p:nvPr/>
        </p:nvGrpSpPr>
        <p:grpSpPr>
          <a:xfrm>
            <a:off x="0" y="10242"/>
            <a:ext cx="12192000" cy="1181819"/>
            <a:chOff x="0" y="10242"/>
            <a:chExt cx="12192000" cy="118181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050BF1B-D68D-639D-989B-0ACB0CBAAD41}"/>
                </a:ext>
              </a:extLst>
            </p:cNvPr>
            <p:cNvSpPr/>
            <p:nvPr/>
          </p:nvSpPr>
          <p:spPr>
            <a:xfrm>
              <a:off x="0" y="10242"/>
              <a:ext cx="12192000" cy="1181819"/>
            </a:xfrm>
            <a:prstGeom prst="rect">
              <a:avLst/>
            </a:prstGeom>
            <a:solidFill>
              <a:schemeClr val="tx1">
                <a:lumMod val="50000"/>
                <a:lumOff val="50000"/>
                <a:alpha val="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noFill/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BAB18ED-3FC2-93D2-7254-95AF990AD052}"/>
                </a:ext>
              </a:extLst>
            </p:cNvPr>
            <p:cNvSpPr/>
            <p:nvPr/>
          </p:nvSpPr>
          <p:spPr>
            <a:xfrm>
              <a:off x="1478844" y="277985"/>
              <a:ext cx="1071315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743200" algn="ctr"/>
                  <a:tab pos="5486400" algn="r"/>
                  <a:tab pos="2971800" algn="l"/>
                  <a:tab pos="5486400" algn="r"/>
                </a:tabLst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+mn-cs"/>
                </a:rPr>
                <a:t>Acknowledgments</a:t>
              </a:r>
              <a:endPara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pic>
          <p:nvPicPr>
            <p:cNvPr id="10" name="Picture 9" descr="Logo, company name&#10;&#10;Description automatically generated">
              <a:extLst>
                <a:ext uri="{FF2B5EF4-FFF2-40B4-BE49-F238E27FC236}">
                  <a16:creationId xmlns:a16="http://schemas.microsoft.com/office/drawing/2014/main" id="{5FCB34BC-4E0E-BC5F-11DA-03CC96C4F9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175" y="64638"/>
              <a:ext cx="1005840" cy="1083057"/>
            </a:xfrm>
            <a:prstGeom prst="rect">
              <a:avLst/>
            </a:prstGeom>
            <a:noFill/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F0A61050-CF2D-D978-20D4-830769ED8402}"/>
              </a:ext>
            </a:extLst>
          </p:cNvPr>
          <p:cNvGrpSpPr/>
          <p:nvPr/>
        </p:nvGrpSpPr>
        <p:grpSpPr>
          <a:xfrm>
            <a:off x="384175" y="5767346"/>
            <a:ext cx="6982355" cy="707886"/>
            <a:chOff x="84608" y="6115902"/>
            <a:chExt cx="6982355" cy="707886"/>
          </a:xfrm>
          <a:solidFill>
            <a:schemeClr val="tx1"/>
          </a:soli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6F48D96-A3F4-2410-30CF-5D2F3CD21619}"/>
                </a:ext>
              </a:extLst>
            </p:cNvPr>
            <p:cNvSpPr/>
            <p:nvPr/>
          </p:nvSpPr>
          <p:spPr>
            <a:xfrm>
              <a:off x="84608" y="6137031"/>
              <a:ext cx="5577156" cy="6492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550CE2B-AAA4-495E-8154-93963AFF112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9774"/>
            <a:stretch/>
          </p:blipFill>
          <p:spPr>
            <a:xfrm>
              <a:off x="84608" y="6141603"/>
              <a:ext cx="1050509" cy="640080"/>
            </a:xfrm>
            <a:prstGeom prst="rect">
              <a:avLst/>
            </a:prstGeom>
            <a:grpFill/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5CE228A-FD24-BE9E-9F72-40FC0E317936}"/>
                </a:ext>
              </a:extLst>
            </p:cNvPr>
            <p:cNvSpPr txBox="1"/>
            <p:nvPr/>
          </p:nvSpPr>
          <p:spPr>
            <a:xfrm>
              <a:off x="1110523" y="6115902"/>
              <a:ext cx="5956440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Rustbelt Center for AIDS Research</a:t>
              </a:r>
            </a:p>
            <a:p>
              <a:r>
                <a:rPr lang="en-US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P30 AI036219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1331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75</Words>
  <Application>Microsoft Office PowerPoint</Application>
  <PresentationFormat>Widescreen</PresentationFormat>
  <Paragraphs>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Levine</dc:creator>
  <cp:lastModifiedBy>Leszczewski, Michelle N</cp:lastModifiedBy>
  <cp:revision>28</cp:revision>
  <dcterms:created xsi:type="dcterms:W3CDTF">2023-05-04T02:49:35Z</dcterms:created>
  <dcterms:modified xsi:type="dcterms:W3CDTF">2024-06-11T17:51:47Z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e4b1be8-281e-475d-98b0-21c3457e5a46_Enabled">
    <vt:lpwstr>true</vt:lpwstr>
  </property>
  <property fmtid="{D5CDD505-2E9C-101B-9397-08002B2CF9AE}" pid="3" name="MSIP_Label_5e4b1be8-281e-475d-98b0-21c3457e5a46_SetDate">
    <vt:lpwstr>2023-05-08T20:04:02Z</vt:lpwstr>
  </property>
  <property fmtid="{D5CDD505-2E9C-101B-9397-08002B2CF9AE}" pid="4" name="MSIP_Label_5e4b1be8-281e-475d-98b0-21c3457e5a46_Method">
    <vt:lpwstr>Standard</vt:lpwstr>
  </property>
  <property fmtid="{D5CDD505-2E9C-101B-9397-08002B2CF9AE}" pid="5" name="MSIP_Label_5e4b1be8-281e-475d-98b0-21c3457e5a46_Name">
    <vt:lpwstr>Public</vt:lpwstr>
  </property>
  <property fmtid="{D5CDD505-2E9C-101B-9397-08002B2CF9AE}" pid="6" name="MSIP_Label_5e4b1be8-281e-475d-98b0-21c3457e5a46_SiteId">
    <vt:lpwstr>8b3dd73e-4e72-4679-b191-56da1588712b</vt:lpwstr>
  </property>
  <property fmtid="{D5CDD505-2E9C-101B-9397-08002B2CF9AE}" pid="7" name="MSIP_Label_5e4b1be8-281e-475d-98b0-21c3457e5a46_ActionId">
    <vt:lpwstr>9cea77df-8ce9-43c9-bf0c-db09eefb98ee</vt:lpwstr>
  </property>
  <property fmtid="{D5CDD505-2E9C-101B-9397-08002B2CF9AE}" pid="8" name="MSIP_Label_5e4b1be8-281e-475d-98b0-21c3457e5a46_ContentBits">
    <vt:lpwstr>0</vt:lpwstr>
  </property>
</Properties>
</file>